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9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60" r:id="rId15"/>
    <p:sldId id="283" r:id="rId16"/>
    <p:sldId id="272" r:id="rId17"/>
    <p:sldId id="271" r:id="rId18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Noij" initials="LN" lastIdx="1" clrIdx="0">
    <p:extLst>
      <p:ext uri="{19B8F6BF-5375-455C-9EA6-DF929625EA0E}">
        <p15:presenceInfo xmlns:p15="http://schemas.microsoft.com/office/powerpoint/2012/main" userId="e90882a8fbee2c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55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44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0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3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64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71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04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6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71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87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091C75-E18D-4706-AC94-DF17CF11E191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0574FB-C8B3-401F-9CD3-9ADD778C17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2" Type="http://schemas.openxmlformats.org/officeDocument/2006/relationships/image" Target="../media/image2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jpeg"/><Relationship Id="rId19" Type="http://schemas.openxmlformats.org/officeDocument/2006/relationships/image" Target="../media/image32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20C2BE-4E03-4BE6-BAA3-31695EECCF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6999DBB-97FA-4D23-89DF-2523C5A4B656}"/>
              </a:ext>
            </a:extLst>
          </p:cNvPr>
          <p:cNvSpPr txBox="1"/>
          <p:nvPr/>
        </p:nvSpPr>
        <p:spPr>
          <a:xfrm>
            <a:off x="1740023" y="1411550"/>
            <a:ext cx="9676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/>
              <a:t>Voeren en verzorgen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46B186-F2AF-41C2-AA2A-4185BCF82B5B}"/>
              </a:ext>
            </a:extLst>
          </p:cNvPr>
          <p:cNvSpPr txBox="1"/>
          <p:nvPr/>
        </p:nvSpPr>
        <p:spPr>
          <a:xfrm>
            <a:off x="4799860" y="3475608"/>
            <a:ext cx="259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Konijnen</a:t>
            </a:r>
          </a:p>
        </p:txBody>
      </p:sp>
    </p:spTree>
    <p:extLst>
      <p:ext uri="{BB962C8B-B14F-4D97-AF65-F5344CB8AC3E}">
        <p14:creationId xmlns:p14="http://schemas.microsoft.com/office/powerpoint/2010/main" val="108497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E1BD624-8E53-41D7-B860-B24CC97F9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8" y="582909"/>
            <a:ext cx="8513378" cy="5166207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F4EB1C-4BEC-4509-8645-7D19F2B337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CD6FD-1E2C-491F-96D6-65B9A5D0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Functie ruwvoer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E06DBB-C0FA-4B98-8940-4E2B132B14A5}"/>
              </a:ext>
            </a:extLst>
          </p:cNvPr>
          <p:cNvSpPr txBox="1"/>
          <p:nvPr/>
        </p:nvSpPr>
        <p:spPr>
          <a:xfrm>
            <a:off x="1198179" y="1816491"/>
            <a:ext cx="8008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Vezels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Dwingen tot kauwen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Speekselproductie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Stimulatie darmwand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Gezonde blindedarm- en dikke-darmwerking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Bron van energie en andere noodzakelijke voedingsstoffen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nl-NL" sz="2000" dirty="0"/>
              <a:t>Natuurlijk gedrag</a:t>
            </a:r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733D3D-1FD0-41EC-8EA0-218BAECD89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6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AC893-B5EA-47A4-92B5-2C8CD019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Voedingsfouten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16DDA7-C342-49F8-A27F-97E099FC0ECE}"/>
              </a:ext>
            </a:extLst>
          </p:cNvPr>
          <p:cNvSpPr txBox="1"/>
          <p:nvPr/>
        </p:nvSpPr>
        <p:spPr>
          <a:xfrm>
            <a:off x="1198179" y="1816491"/>
            <a:ext cx="8008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Wam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Haken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Olifantstanden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Jonge konijnen </a:t>
            </a:r>
            <a:r>
              <a:rPr lang="nl-NL" sz="2000" dirty="0">
                <a:sym typeface="Wingdings" panose="05000000000000000000" pitchFamily="2" charset="2"/>
              </a:rPr>
              <a:t> stressgevoelig, speciaal voer en groenvoer vanaf een half jaar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Groenvoer </a:t>
            </a:r>
            <a:r>
              <a:rPr lang="nl-NL" sz="2000" dirty="0">
                <a:sym typeface="Wingdings" panose="05000000000000000000" pitchFamily="2" charset="2"/>
              </a:rPr>
              <a:t> geen sla of koolsoorten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ym typeface="Wingdings" panose="05000000000000000000" pitchFamily="2" charset="2"/>
              </a:rPr>
              <a:t>Te veel groenvoer  100 gr per kg lichaamsgewicht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Knaagstenen 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dirty="0"/>
              <a:t>heel veel kalk en kunnen blaas- en nierproblemen veroorzaken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Gras: lentegras meer eiwitten </a:t>
            </a:r>
            <a:r>
              <a:rPr lang="nl-NL" sz="2000" dirty="0">
                <a:sym typeface="Wingdings" panose="05000000000000000000" pitchFamily="2" charset="2"/>
              </a:rPr>
              <a:t> diarree/plakpoep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ym typeface="Wingdings" panose="05000000000000000000" pitchFamily="2" charset="2"/>
              </a:rPr>
              <a:t>Gras: net gemaaid gras  gas. Geplukt is goed!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ym typeface="Wingdings" panose="05000000000000000000" pitchFamily="2" charset="2"/>
              </a:rPr>
              <a:t>Te veel voer  laten liggen van blindedarmkeutels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ym typeface="Wingdings" panose="05000000000000000000" pitchFamily="2" charset="2"/>
              </a:rPr>
              <a:t>Geen verrijking 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AAB710-5048-43BD-80A8-99992D9C7B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2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E8C1CB4-B39D-42E3-AE46-F049E8217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96" y="321592"/>
            <a:ext cx="3510842" cy="3007623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0F1384BE-26DC-4DD7-B2D8-AF22283F9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1592"/>
            <a:ext cx="3733801" cy="300762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A5B200-5CFD-4AA7-8D30-8EDD25E06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96" y="3697476"/>
            <a:ext cx="3510842" cy="23405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54D5CBF-EDC6-4278-A3E0-87A8FE166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1873"/>
            <a:ext cx="3733801" cy="23405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B507009-1A44-49EA-8451-C34550F0FB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C1AE6-27B6-45F4-B3C4-BDB2C0E1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Rassen Bingo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9C5886-7CDF-454D-AA5E-D24CF28063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  <p:pic>
        <p:nvPicPr>
          <p:cNvPr id="1026" name="Picture 2" descr="Afbeeldingsresultaat voor Vlaamse reus">
            <a:extLst>
              <a:ext uri="{FF2B5EF4-FFF2-40B4-BE49-F238E27FC236}">
                <a16:creationId xmlns:a16="http://schemas.microsoft.com/office/drawing/2014/main" id="{4C265E5D-B220-426A-8A50-E9BFFBA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56" y="2005699"/>
            <a:ext cx="4034901" cy="40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rexkonijn">
            <a:extLst>
              <a:ext uri="{FF2B5EF4-FFF2-40B4-BE49-F238E27FC236}">
                <a16:creationId xmlns:a16="http://schemas.microsoft.com/office/drawing/2014/main" id="{C2244D0F-31DF-41F7-BFD2-AA4E5FB6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06" y="211408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angora konijn">
            <a:extLst>
              <a:ext uri="{FF2B5EF4-FFF2-40B4-BE49-F238E27FC236}">
                <a16:creationId xmlns:a16="http://schemas.microsoft.com/office/drawing/2014/main" id="{E081D924-E161-4854-A6C2-818F4887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25" y="2191022"/>
            <a:ext cx="5484181" cy="365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gladhaar cavia">
            <a:extLst>
              <a:ext uri="{FF2B5EF4-FFF2-40B4-BE49-F238E27FC236}">
                <a16:creationId xmlns:a16="http://schemas.microsoft.com/office/drawing/2014/main" id="{8DD49068-BD54-43AB-AAEB-DEB4E409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05" y="2114082"/>
            <a:ext cx="57077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Peruvian cavia">
            <a:extLst>
              <a:ext uri="{FF2B5EF4-FFF2-40B4-BE49-F238E27FC236}">
                <a16:creationId xmlns:a16="http://schemas.microsoft.com/office/drawing/2014/main" id="{0597F254-D923-4F09-8B1D-BB3AEA99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51" y="2072653"/>
            <a:ext cx="5190477" cy="38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Franse hangoor">
            <a:extLst>
              <a:ext uri="{FF2B5EF4-FFF2-40B4-BE49-F238E27FC236}">
                <a16:creationId xmlns:a16="http://schemas.microsoft.com/office/drawing/2014/main" id="{8615D7C1-52D7-4511-8890-FF13348B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10" y="2114082"/>
            <a:ext cx="5394757" cy="39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beeldingsresultaat voor nederlandse hangoordwerg">
            <a:extLst>
              <a:ext uri="{FF2B5EF4-FFF2-40B4-BE49-F238E27FC236}">
                <a16:creationId xmlns:a16="http://schemas.microsoft.com/office/drawing/2014/main" id="{A65AB84A-C250-4B6C-8030-99B43F50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25" y="2134795"/>
            <a:ext cx="50800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beeldingsresultaat voor borstelhaar cavia">
            <a:extLst>
              <a:ext uri="{FF2B5EF4-FFF2-40B4-BE49-F238E27FC236}">
                <a16:creationId xmlns:a16="http://schemas.microsoft.com/office/drawing/2014/main" id="{28FABADF-5730-4835-97BD-EB009321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59" y="2544284"/>
            <a:ext cx="4101739" cy="26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fbeeldingsresultaat voor hollander konijn">
            <a:extLst>
              <a:ext uri="{FF2B5EF4-FFF2-40B4-BE49-F238E27FC236}">
                <a16:creationId xmlns:a16="http://schemas.microsoft.com/office/drawing/2014/main" id="{CBA644BE-BE93-48A0-8CD0-AB8CC0AC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70" y="1938454"/>
            <a:ext cx="6382472" cy="42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fbeeldingsresultaat voor skinny cavia">
            <a:extLst>
              <a:ext uri="{FF2B5EF4-FFF2-40B4-BE49-F238E27FC236}">
                <a16:creationId xmlns:a16="http://schemas.microsoft.com/office/drawing/2014/main" id="{AB885254-8DE6-4234-AF2F-2F247978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9" y="2361504"/>
            <a:ext cx="4918681" cy="3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fbeeldingsresultaat voor kleurdwerg konijn">
            <a:extLst>
              <a:ext uri="{FF2B5EF4-FFF2-40B4-BE49-F238E27FC236}">
                <a16:creationId xmlns:a16="http://schemas.microsoft.com/office/drawing/2014/main" id="{4E847E6F-28D2-42C3-A4CA-E8E5E027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95" y="2544284"/>
            <a:ext cx="3589021" cy="26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fbeeldingsresultaat voor teddy dwerg konijn">
            <a:extLst>
              <a:ext uri="{FF2B5EF4-FFF2-40B4-BE49-F238E27FC236}">
                <a16:creationId xmlns:a16="http://schemas.microsoft.com/office/drawing/2014/main" id="{60A2E86A-094E-48FA-A7F7-689A1E11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22" y="1833825"/>
            <a:ext cx="4361688" cy="4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fbeeldingsresultaat voor us teddy cavia">
            <a:extLst>
              <a:ext uri="{FF2B5EF4-FFF2-40B4-BE49-F238E27FC236}">
                <a16:creationId xmlns:a16="http://schemas.microsoft.com/office/drawing/2014/main" id="{793DC154-3C2A-4F42-AA63-F49DDD1C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8" y="2557895"/>
            <a:ext cx="5092496" cy="29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fbeeldingsresultaat voor voskonijn">
            <a:extLst>
              <a:ext uri="{FF2B5EF4-FFF2-40B4-BE49-F238E27FC236}">
                <a16:creationId xmlns:a16="http://schemas.microsoft.com/office/drawing/2014/main" id="{FEB1BA45-A4DD-4417-A774-680EEE51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29" y="2145839"/>
            <a:ext cx="5845794" cy="38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Afbeeldingsresultaat voor pooltje konijn">
            <a:extLst>
              <a:ext uri="{FF2B5EF4-FFF2-40B4-BE49-F238E27FC236}">
                <a16:creationId xmlns:a16="http://schemas.microsoft.com/office/drawing/2014/main" id="{C92D73FB-8159-4016-BCE4-DF5C0861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67" y="1947670"/>
            <a:ext cx="49149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fbeeldingsresultaat voor amerikaans gekruinde cavia">
            <a:extLst>
              <a:ext uri="{FF2B5EF4-FFF2-40B4-BE49-F238E27FC236}">
                <a16:creationId xmlns:a16="http://schemas.microsoft.com/office/drawing/2014/main" id="{57D184D9-98E8-46F3-B50B-4FDABF59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61" y="2253854"/>
            <a:ext cx="4295912" cy="35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C2F879-994D-419C-BDCE-4B0E89920D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35" y="2134794"/>
            <a:ext cx="5622695" cy="3736749"/>
          </a:xfrm>
          <a:prstGeom prst="rect">
            <a:avLst/>
          </a:prstGeom>
        </p:spPr>
      </p:pic>
      <p:pic>
        <p:nvPicPr>
          <p:cNvPr id="1066" name="Picture 42" descr="Afbeeldingsresultaat voor Belgische haas">
            <a:extLst>
              <a:ext uri="{FF2B5EF4-FFF2-40B4-BE49-F238E27FC236}">
                <a16:creationId xmlns:a16="http://schemas.microsoft.com/office/drawing/2014/main" id="{1128A2F7-B1F0-496A-8E76-FDE66BEC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13" y="1891180"/>
            <a:ext cx="4840139" cy="40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Afbeeldingsresultaat voor Rijnlander">
            <a:extLst>
              <a:ext uri="{FF2B5EF4-FFF2-40B4-BE49-F238E27FC236}">
                <a16:creationId xmlns:a16="http://schemas.microsoft.com/office/drawing/2014/main" id="{815193E7-28DC-4D92-B4EB-7E122E43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74" y="2224488"/>
            <a:ext cx="5143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CF77E6C-54A3-4DEB-8E5A-DAEEDE89C82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74" y="2224488"/>
            <a:ext cx="5291913" cy="350324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22A3D55-47C1-41FE-A9B2-1DB18924F59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1474" b="10906"/>
          <a:stretch/>
        </p:blipFill>
        <p:spPr>
          <a:xfrm>
            <a:off x="3138597" y="1953962"/>
            <a:ext cx="5400590" cy="4191928"/>
          </a:xfrm>
          <a:prstGeom prst="rect">
            <a:avLst/>
          </a:prstGeom>
        </p:spPr>
      </p:pic>
      <p:pic>
        <p:nvPicPr>
          <p:cNvPr id="1070" name="Picture 46" descr="Afbeeldingsresultaat voor wener">
            <a:extLst>
              <a:ext uri="{FF2B5EF4-FFF2-40B4-BE49-F238E27FC236}">
                <a16:creationId xmlns:a16="http://schemas.microsoft.com/office/drawing/2014/main" id="{0984F7A0-069A-49D8-B004-DBA54EAA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99" y="1914332"/>
            <a:ext cx="47625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Afbeeldingsresultaat voor thuringer konijn">
            <a:extLst>
              <a:ext uri="{FF2B5EF4-FFF2-40B4-BE49-F238E27FC236}">
                <a16:creationId xmlns:a16="http://schemas.microsoft.com/office/drawing/2014/main" id="{636F37F2-B1B8-4FFF-92AE-7124B8DF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88" y="2207047"/>
            <a:ext cx="4894384" cy="36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764FBAD-D793-4B73-9B3D-1C8FC10C36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79" y="1913557"/>
            <a:ext cx="5014848" cy="41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2D386-9A3C-4C6C-B2D6-E02B729F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Huiswerk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2845381-EE25-433B-9FCE-716C3C43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Theorie werkblad konijn (zie wikiwijs)</a:t>
            </a:r>
          </a:p>
        </p:txBody>
      </p:sp>
    </p:spTree>
    <p:extLst>
      <p:ext uri="{BB962C8B-B14F-4D97-AF65-F5344CB8AC3E}">
        <p14:creationId xmlns:p14="http://schemas.microsoft.com/office/powerpoint/2010/main" val="187372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D7414-89C7-4275-BDC8-1CFC9D9B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Evaluatie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E35E5-0397-4771-B1BC-E18418E5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9F381D-67DF-4F5D-B348-2CBFD88F3AF4}"/>
              </a:ext>
            </a:extLst>
          </p:cNvPr>
          <p:cNvSpPr txBox="1"/>
          <p:nvPr/>
        </p:nvSpPr>
        <p:spPr>
          <a:xfrm>
            <a:off x="1097280" y="1831018"/>
            <a:ext cx="10493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hebben we geleerd vandaag?</a:t>
            </a:r>
            <a:br>
              <a:rPr lang="nl-NL" sz="2000" dirty="0"/>
            </a:br>
            <a:r>
              <a:rPr lang="nl-NL" sz="2000" dirty="0"/>
              <a:t>Wat nemen we mee?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Beantwoord de volgende 4 vragen;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000" dirty="0"/>
              <a:t>Wat heb je vandaag gedaan?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000" dirty="0"/>
              <a:t>Welke gevoelens had je vandaag?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000" dirty="0"/>
              <a:t>Wat heb je vandaag geleerd?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000" dirty="0"/>
              <a:t>Wat ga je in de praktijk gebruiken?</a:t>
            </a:r>
          </a:p>
          <a:p>
            <a:endParaRPr lang="nl-NL" sz="2000" dirty="0"/>
          </a:p>
          <a:p>
            <a:r>
              <a:rPr lang="nl-NL" sz="2800" dirty="0"/>
              <a:t>Schrijf dit op en lever het blaadje in bij de docent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3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8066C-A716-480E-9E31-32302862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6DE41-6AD7-4DF4-B617-9F8AC4DC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4F4B552-2792-468E-96AD-F11F426D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70" y="2473250"/>
            <a:ext cx="5312398" cy="378065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BED9918-70F9-4EC2-86BF-ED2356DBEB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EA577B6-2097-488B-92A6-568A437DD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6" y="2043292"/>
            <a:ext cx="6195342" cy="38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F38C7-957C-41FC-93CE-E1FD15E0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Hoe ziet de les er uit?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21B2A3-8225-421A-A19E-0A6603A3B180}"/>
              </a:ext>
            </a:extLst>
          </p:cNvPr>
          <p:cNvSpPr txBox="1"/>
          <p:nvPr/>
        </p:nvSpPr>
        <p:spPr>
          <a:xfrm>
            <a:off x="1097280" y="1831018"/>
            <a:ext cx="104934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Theorie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Aan de slag</a:t>
            </a:r>
            <a:endParaRPr lang="nl-NL" sz="28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000" dirty="0"/>
              <a:t>Werkblad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081520-4CF9-4BCB-A3AE-3401D7C15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D0FDFD-1F96-4592-9180-737B0035E2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15B7B5C-70F9-46FE-B88B-70D355B49B29}"/>
              </a:ext>
            </a:extLst>
          </p:cNvPr>
          <p:cNvSpPr txBox="1"/>
          <p:nvPr/>
        </p:nvSpPr>
        <p:spPr>
          <a:xfrm>
            <a:off x="1038687" y="985494"/>
            <a:ext cx="565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+mj-lt"/>
              </a:rPr>
              <a:t>Definitie haasachtige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2D22596-E9FD-40A6-93CB-8426DDB73AAE}"/>
              </a:ext>
            </a:extLst>
          </p:cNvPr>
          <p:cNvSpPr txBox="1"/>
          <p:nvPr/>
        </p:nvSpPr>
        <p:spPr>
          <a:xfrm>
            <a:off x="1198179" y="1816491"/>
            <a:ext cx="8008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Superorde </a:t>
            </a:r>
            <a:r>
              <a:rPr lang="nl-NL" sz="2000" dirty="0" err="1"/>
              <a:t>Euarchontoglires</a:t>
            </a:r>
            <a:endParaRPr lang="nl-NL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000" dirty="0"/>
              <a:t>Orde haasachtige (orde </a:t>
            </a:r>
            <a:r>
              <a:rPr lang="nl-NL" sz="2000" dirty="0" err="1"/>
              <a:t>Lagomorpha</a:t>
            </a:r>
            <a:r>
              <a:rPr lang="nl-NL" sz="2000" dirty="0"/>
              <a:t>)</a:t>
            </a:r>
          </a:p>
          <a:p>
            <a:pPr lvl="2"/>
            <a:r>
              <a:rPr lang="nl-NL" sz="2000" dirty="0"/>
              <a:t>Twee families: Hazen en konijnen. </a:t>
            </a:r>
          </a:p>
          <a:p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Verschil tussen knaagdieren en haasachtige?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000" dirty="0"/>
              <a:t>Snijtanden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000" dirty="0"/>
              <a:t>Stifttanden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000" dirty="0"/>
              <a:t>Haasachtigen: door rondjes te draaien met hun kaken. Knaagdieren door onderkaak van voor naar achter te bewegen.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11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7D1456-8C04-4930-BF8E-15E5F0E369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174FC902-34FB-4CAF-9D4C-2B05C97D0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641" t="12023" r="2046" b="27407"/>
          <a:stretch/>
        </p:blipFill>
        <p:spPr>
          <a:xfrm>
            <a:off x="1833640" y="818053"/>
            <a:ext cx="2622176" cy="51660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90EA35A-AC29-4085-953C-C531E96D0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97" t="9252" r="2873" b="4963"/>
          <a:stretch/>
        </p:blipFill>
        <p:spPr>
          <a:xfrm>
            <a:off x="5019835" y="845987"/>
            <a:ext cx="2081171" cy="51660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288BD1D-3159-4856-BE24-03572454C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178" t="13174" r="2735" b="7169"/>
          <a:stretch/>
        </p:blipFill>
        <p:spPr>
          <a:xfrm>
            <a:off x="7665025" y="440901"/>
            <a:ext cx="2140823" cy="56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5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A2735-9878-42EE-827B-4D953491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Maagdarmstelsel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191906E-CD63-4349-B8A6-D631DFA3A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27824"/>
            <a:ext cx="6162716" cy="3115112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0DE9CD2-2B68-4CDD-AF9E-58B1A9EF8AD0}"/>
              </a:ext>
            </a:extLst>
          </p:cNvPr>
          <p:cNvSpPr txBox="1"/>
          <p:nvPr/>
        </p:nvSpPr>
        <p:spPr>
          <a:xfrm>
            <a:off x="1028577" y="2268018"/>
            <a:ext cx="671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Vraag: </a:t>
            </a:r>
            <a:br>
              <a:rPr lang="nl-NL" sz="1400" dirty="0"/>
            </a:br>
            <a:r>
              <a:rPr lang="nl-NL" sz="1400" dirty="0"/>
              <a:t>Waarom hebben haasachtige een grote blinde darm en wat doet de blinde darm precies? 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78B48EB9-FDE7-4134-9974-FD3674ECA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44" y="1082995"/>
            <a:ext cx="3480736" cy="46000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8C2578-7E89-4121-A077-D2D5D7040E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00B33-CACE-45AB-B3B4-611853EF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Coprofagie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A50CD9-C15A-41D7-8BF4-876622F1DE71}"/>
              </a:ext>
            </a:extLst>
          </p:cNvPr>
          <p:cNvSpPr txBox="1"/>
          <p:nvPr/>
        </p:nvSpPr>
        <p:spPr>
          <a:xfrm>
            <a:off x="1198179" y="1816491"/>
            <a:ext cx="80088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Eten van eigen ontlasting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Veel vitaminen b en k en eiwitten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Kort darmstelsel waardoor het nog niet is opgenomen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09ABF3-2299-466B-8B4A-F183C8AB1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53" t="48438" r="2708" b="20312"/>
          <a:stretch/>
        </p:blipFill>
        <p:spPr>
          <a:xfrm>
            <a:off x="2547892" y="3172195"/>
            <a:ext cx="6977110" cy="28285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7221263-C49F-4822-9708-026570BF57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4AE56-ACCC-4CB3-A9D4-199ED689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Gebit haasachtige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99C7E2-7FF2-449B-8681-F140EE5FB5F0}"/>
              </a:ext>
            </a:extLst>
          </p:cNvPr>
          <p:cNvSpPr txBox="1"/>
          <p:nvPr/>
        </p:nvSpPr>
        <p:spPr>
          <a:xfrm>
            <a:off x="1198179" y="1816491"/>
            <a:ext cx="8008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Stevige snijtanden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Bovenkaakhelft: 1 snijtand, 1 stifttand en zes kiezen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Onderkaakhelft : 1 snijtand en vijf kiezen (bron opzoekboek dier)</a:t>
            </a:r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B69CD9-806C-49FA-86C4-825BE9E45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3889" r="19792" b="18402"/>
          <a:stretch/>
        </p:blipFill>
        <p:spPr>
          <a:xfrm>
            <a:off x="3562854" y="3139714"/>
            <a:ext cx="3991305" cy="29593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9C7205-231B-44D6-86A9-F92BBFA0D4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4AE56-ACCC-4CB3-A9D4-199ED689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Gebitskenmerken konijn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9C7205-231B-44D6-86A9-F92BBFA0D4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  <p:pic>
        <p:nvPicPr>
          <p:cNvPr id="7" name="Tijdelijke aanduiding voor inhoud 10">
            <a:extLst>
              <a:ext uri="{FF2B5EF4-FFF2-40B4-BE49-F238E27FC236}">
                <a16:creationId xmlns:a16="http://schemas.microsoft.com/office/drawing/2014/main" id="{8E76CDE4-9574-4F0C-B09F-0A5A07B1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34" y="2084573"/>
            <a:ext cx="4924157" cy="40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504CF-0FF1-4FAB-9239-13161362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Voeding en water konijn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7F3B43-BC71-4E48-8D40-78E9C298DDBA}"/>
              </a:ext>
            </a:extLst>
          </p:cNvPr>
          <p:cNvSpPr txBox="1"/>
          <p:nvPr/>
        </p:nvSpPr>
        <p:spPr>
          <a:xfrm>
            <a:off x="1198179" y="1816491"/>
            <a:ext cx="8008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Planteneters/ herbivoren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Vezelrijk en caloriearm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Constant voeding + extra hoog gehalte ruwe celstof nodig om?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000" dirty="0"/>
              <a:t>Om spijsvertering te stimuleren zodat alle voedingsstoffen worden opgenomen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000" dirty="0">
                <a:sym typeface="Wingdings" panose="05000000000000000000" pitchFamily="2" charset="2"/>
              </a:rPr>
              <a:t>Gebit te slijten  24 uur hooi</a:t>
            </a:r>
          </a:p>
          <a:p>
            <a:pPr lvl="1"/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Hooi (tanden) en brok (kiezen)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Brok </a:t>
            </a:r>
            <a:r>
              <a:rPr lang="nl-NL" sz="2000" dirty="0" err="1"/>
              <a:t>vs</a:t>
            </a:r>
            <a:r>
              <a:rPr lang="nl-NL" sz="2000" dirty="0"/>
              <a:t> gemengd voer (20 á 25 gr per kg lichaamsgewicht)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/>
              <a:t>Groen voer </a:t>
            </a: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10AB90F-FB61-497D-B588-7CE815C497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7" y="5749116"/>
            <a:ext cx="1571625" cy="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832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TM02900769[[fn=Terugblik]]</Template>
  <TotalTime>435</TotalTime>
  <Words>286</Words>
  <Application>Microsoft Office PowerPoint</Application>
  <PresentationFormat>Breedbeeld</PresentationFormat>
  <Paragraphs>71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Terugblik</vt:lpstr>
      <vt:lpstr>PowerPoint-presentatie</vt:lpstr>
      <vt:lpstr>Hoe ziet de les er uit?</vt:lpstr>
      <vt:lpstr>PowerPoint-presentatie</vt:lpstr>
      <vt:lpstr>PowerPoint-presentatie</vt:lpstr>
      <vt:lpstr>Maagdarmstelsel</vt:lpstr>
      <vt:lpstr>Coprofagie</vt:lpstr>
      <vt:lpstr>Gebit haasachtige</vt:lpstr>
      <vt:lpstr>Gebitskenmerken konijn</vt:lpstr>
      <vt:lpstr>Voeding en water konijn</vt:lpstr>
      <vt:lpstr>PowerPoint-presentatie</vt:lpstr>
      <vt:lpstr>Functie ruwvoer</vt:lpstr>
      <vt:lpstr>Voedingsfouten</vt:lpstr>
      <vt:lpstr>PowerPoint-presentatie</vt:lpstr>
      <vt:lpstr>Rassen Bingo</vt:lpstr>
      <vt:lpstr>Huiswerk</vt:lpstr>
      <vt:lpstr>Evaluatie les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Noij</dc:creator>
  <cp:lastModifiedBy>Helanie Wikkerink - Aalders</cp:lastModifiedBy>
  <cp:revision>49</cp:revision>
  <cp:lastPrinted>2019-11-10T11:03:07Z</cp:lastPrinted>
  <dcterms:created xsi:type="dcterms:W3CDTF">2019-11-04T12:29:43Z</dcterms:created>
  <dcterms:modified xsi:type="dcterms:W3CDTF">2019-11-26T08:12:57Z</dcterms:modified>
</cp:coreProperties>
</file>